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70" r:id="rId2"/>
    <p:sldId id="284" r:id="rId3"/>
    <p:sldId id="286" r:id="rId4"/>
    <p:sldId id="287" r:id="rId5"/>
    <p:sldId id="303" r:id="rId6"/>
    <p:sldId id="295" r:id="rId7"/>
    <p:sldId id="285" r:id="rId8"/>
    <p:sldId id="296" r:id="rId9"/>
    <p:sldId id="289" r:id="rId10"/>
    <p:sldId id="304" r:id="rId11"/>
    <p:sldId id="300" r:id="rId12"/>
    <p:sldId id="302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6EF8DB-8854-411C-87F8-88AC1A6212F6}" v="85" dt="2023-11-07T04:50:13.6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08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95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7E335110-E66F-4FBD-BBC0-0EFCB979F520}" type="datetime1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13C1CA13-B661-4BAE-9969-BF7756C75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0280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640483-BDD4-43AA-89BC-719DE7BB9F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629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oit.co.kr/survey/report/index/193996/2" TargetMode="External"/><Relationship Id="rId2" Type="http://schemas.openxmlformats.org/officeDocument/2006/relationships/hyperlink" Target="https://www.vintageisthenewold.com/game-pedia/what-genre-of-game-are-the-most-profitable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gamedeveloper.com/blogs/3-years-of-astroneer-live-a-marketing-comms-post-mortem" TargetMode="External"/><Relationship Id="rId4" Type="http://schemas.openxmlformats.org/officeDocument/2006/relationships/hyperlink" Target="https://web.archive.org/web/20220804165535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4895" y="2505670"/>
            <a:ext cx="489268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5400" b="1" dirty="0">
                <a:solidFill>
                  <a:schemeClr val="bg1"/>
                </a:solidFill>
              </a:rPr>
              <a:t>Do Not Disturb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764071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8"/>
          <p:cNvSpPr txBox="1"/>
          <p:nvPr/>
        </p:nvSpPr>
        <p:spPr>
          <a:xfrm>
            <a:off x="8763000" y="5657671"/>
            <a:ext cx="3429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algn="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나눔스퀘어 Bold"/>
                <a:ea typeface="나눔스퀘어 Bold"/>
              </a:rPr>
              <a:t>2017180002 </a:t>
            </a:r>
            <a:r>
              <a:rPr lang="ko-KR" altLang="en-US" sz="2400" dirty="0" err="1">
                <a:solidFill>
                  <a:schemeClr val="bg1"/>
                </a:solidFill>
                <a:latin typeface="나눔스퀘어 Bold"/>
                <a:ea typeface="나눔스퀘어 Bold"/>
              </a:rPr>
              <a:t>고선우</a:t>
            </a:r>
            <a:endParaRPr lang="en-US" altLang="ko-KR" sz="2400" dirty="0">
              <a:solidFill>
                <a:schemeClr val="bg1"/>
              </a:solidFill>
              <a:latin typeface="나눔스퀘어 Bold"/>
              <a:ea typeface="나눔스퀘어 Bold"/>
            </a:endParaRPr>
          </a:p>
          <a:p>
            <a:pPr algn="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나눔스퀘어 Bold"/>
                <a:ea typeface="나눔스퀘어 Bold"/>
              </a:rPr>
              <a:t>2020184015 </a:t>
            </a:r>
            <a:r>
              <a:rPr lang="ko-KR" altLang="en-US" sz="2400" dirty="0" err="1">
                <a:solidFill>
                  <a:schemeClr val="bg1"/>
                </a:solidFill>
                <a:latin typeface="나눔스퀘어 Bold"/>
                <a:ea typeface="나눔스퀘어 Bold"/>
              </a:rPr>
              <a:t>박가현</a:t>
            </a:r>
            <a:endParaRPr lang="en-US" altLang="ko-KR" sz="2400" dirty="0">
              <a:solidFill>
                <a:schemeClr val="bg1"/>
              </a:solidFill>
              <a:latin typeface="나눔스퀘어 Bold"/>
              <a:ea typeface="나눔스퀘어 Bold"/>
            </a:endParaRPr>
          </a:p>
          <a:p>
            <a:pPr algn="r">
              <a:defRPr/>
            </a:pPr>
            <a:r>
              <a:rPr lang="en-US" altLang="ko-KR" sz="2400" dirty="0">
                <a:solidFill>
                  <a:schemeClr val="bg1"/>
                </a:solidFill>
                <a:latin typeface="나눔스퀘어 Bold"/>
                <a:ea typeface="나눔스퀘어 Bold"/>
              </a:rPr>
              <a:t>2020184025 </a:t>
            </a:r>
            <a:r>
              <a:rPr lang="ko-KR" altLang="en-US" sz="2400" dirty="0">
                <a:solidFill>
                  <a:schemeClr val="bg1"/>
                </a:solidFill>
                <a:latin typeface="나눔스퀘어 Bold"/>
                <a:ea typeface="나눔스퀘어 Bold"/>
              </a:rPr>
              <a:t>이승희</a:t>
            </a:r>
            <a:endParaRPr lang="en-US" altLang="ko-KR" sz="2400" dirty="0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440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역할 분담 및 개인별 준비 현황</a:t>
            </a:r>
            <a:endParaRPr lang="en-US" altLang="ko-KR" sz="28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22FB4E2-868C-45FA-BC82-AC6FBB085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698739"/>
              </p:ext>
            </p:extLst>
          </p:nvPr>
        </p:nvGraphicFramePr>
        <p:xfrm>
          <a:off x="741728" y="1481442"/>
          <a:ext cx="10886343" cy="44704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8781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28781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628781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1114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고선우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박가현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이승희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2296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그래픽 리소스  제작</a:t>
                      </a:r>
                      <a:endParaRPr lang="en-US" altLang="ko-KR" sz="2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맵 제작</a:t>
                      </a:r>
                      <a:endParaRPr lang="en-US" altLang="ko-KR" sz="2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이펙트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A*</a:t>
                      </a:r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를  이용한 길 찾기</a:t>
                      </a:r>
                      <a:endParaRPr lang="en-US" altLang="ko-KR" sz="2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쉐이더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125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게임엔진</a:t>
                      </a: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3D</a:t>
                      </a:r>
                      <a:r>
                        <a:rPr lang="en-US" altLang="ko-KR" sz="2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모델링 </a:t>
                      </a:r>
                      <a:endParaRPr lang="en-US" altLang="ko-KR" sz="2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2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3D </a:t>
                      </a:r>
                      <a:r>
                        <a:rPr lang="ko-KR" altLang="en-US" sz="2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애니메이션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C++,STL,3D</a:t>
                      </a:r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게임프로그래밍</a:t>
                      </a: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자료구조</a:t>
                      </a: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알고리즘</a:t>
                      </a:r>
                      <a:endParaRPr lang="en-US" altLang="ko-KR" sz="2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86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9610" y="111525"/>
            <a:ext cx="92845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일정</a:t>
            </a:r>
            <a:endParaRPr lang="en-US" altLang="ko-KR" sz="3200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936" y="1232998"/>
            <a:ext cx="86201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3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9610" y="111525"/>
            <a:ext cx="1770036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참고 문헌</a:t>
            </a:r>
          </a:p>
          <a:p>
            <a:pPr lvl="0">
              <a:defRPr/>
            </a:pPr>
            <a:endParaRPr lang="en-US" altLang="ko-KR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235007" y="1120051"/>
            <a:ext cx="11873865" cy="37548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i="0" u="none" strike="noStrike" kern="1200" cap="none" spc="0" normalizeH="0" baseline="0" dirty="0">
                <a:solidFill>
                  <a:srgbClr val="000000"/>
                </a:solidFill>
                <a:ea typeface="마루 부리 Beta"/>
                <a:cs typeface="마루 부리 Beta"/>
              </a:rPr>
              <a:t>문서</a:t>
            </a: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en-US" altLang="ko-KR" sz="1400" dirty="0">
                <a:hlinkClick r:id="rId2"/>
              </a:rPr>
              <a:t>https://www.vintageisthenewold.com/game-pedia/what-genre-of-game-are-the-most-profitable</a:t>
            </a:r>
            <a:endParaRPr lang="en-US" altLang="ko-KR" sz="1400" dirty="0"/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en-US" altLang="ko-KR" sz="1400" dirty="0">
                <a:solidFill>
                  <a:srgbClr val="000000"/>
                </a:solidFill>
                <a:cs typeface="마루 부리 Beta"/>
                <a:hlinkClick r:id="rId3"/>
              </a:rPr>
              <a:t>https://www.dooit.co.kr/survey/report/index/193996/2</a:t>
            </a:r>
            <a:r>
              <a:rPr lang="en-US" altLang="ko-KR" sz="1400" dirty="0">
                <a:solidFill>
                  <a:srgbClr val="000000"/>
                </a:solidFill>
                <a:cs typeface="마루 부리 Beta"/>
              </a:rPr>
              <a:t> </a:t>
            </a:r>
          </a:p>
          <a:p>
            <a:pPr marL="342900" indent="-342900">
              <a:spcBef>
                <a:spcPct val="0"/>
              </a:spcBef>
              <a:buFontTx/>
              <a:buAutoNum type="arabicPeriod"/>
              <a:defRPr/>
            </a:pPr>
            <a:r>
              <a:rPr lang="ko-KR" altLang="en-US" sz="1400" dirty="0">
                <a:hlinkClick r:id="rId4"/>
              </a:rPr>
              <a:t>https://web.archive.org/web/20220804165535</a:t>
            </a:r>
            <a:r>
              <a:rPr lang="ko-KR" altLang="en-US" sz="1400" dirty="0" smtClean="0">
                <a:hlinkClick r:id="rId4"/>
              </a:rPr>
              <a:t>/</a:t>
            </a:r>
            <a:endParaRPr lang="en-US" altLang="ko-KR" sz="1400" dirty="0" smtClean="0"/>
          </a:p>
          <a:p>
            <a:pPr marL="342900" indent="-342900">
              <a:spcBef>
                <a:spcPct val="0"/>
              </a:spcBef>
              <a:buFontTx/>
              <a:buAutoNum type="arabicPeriod"/>
              <a:defRPr/>
            </a:pPr>
            <a:r>
              <a:rPr lang="ko-KR" altLang="en-US" sz="1400" dirty="0" smtClean="0">
                <a:hlinkClick r:id="rId5"/>
              </a:rPr>
              <a:t>https</a:t>
            </a:r>
            <a:r>
              <a:rPr lang="ko-KR" altLang="en-US" sz="1400" dirty="0">
                <a:hlinkClick r:id="rId5"/>
              </a:rPr>
              <a:t>://</a:t>
            </a:r>
            <a:r>
              <a:rPr lang="ko-KR" altLang="en-US" sz="1400" dirty="0" smtClean="0">
                <a:hlinkClick r:id="rId5"/>
              </a:rPr>
              <a:t>www.gamedeveloper.com/blogs/3-years-of-astroneer-live-a-marketing-comms-post-mortem</a:t>
            </a:r>
            <a:endParaRPr lang="en-US" altLang="ko-KR" sz="1400" dirty="0" smtClean="0"/>
          </a:p>
          <a:p>
            <a:pPr marL="342900" indent="-342900">
              <a:spcBef>
                <a:spcPct val="0"/>
              </a:spcBef>
              <a:buFontTx/>
              <a:buAutoNum type="arabicPeriod"/>
              <a:defRPr/>
            </a:pPr>
            <a:endParaRPr lang="ko-KR" altLang="en-US" sz="1400" dirty="0"/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endParaRPr lang="en-US" altLang="ko-KR" sz="1400" dirty="0">
              <a:solidFill>
                <a:srgbClr val="000000"/>
              </a:solidFill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endParaRPr lang="en-US" altLang="ko-KR" sz="1400" dirty="0">
              <a:solidFill>
                <a:srgbClr val="000000"/>
              </a:solidFill>
              <a:ea typeface="마루 부리 Beta"/>
              <a:cs typeface="마루 부리 Beta"/>
            </a:endParaRPr>
          </a:p>
          <a:p>
            <a:pPr>
              <a:spcBef>
                <a:spcPct val="0"/>
              </a:spcBef>
              <a:defRPr/>
            </a:pPr>
            <a:r>
              <a:rPr lang="ko-KR" altLang="en-US" sz="1400" dirty="0">
                <a:solidFill>
                  <a:srgbClr val="000000"/>
                </a:solidFill>
                <a:ea typeface="마루 부리 Beta"/>
                <a:cs typeface="마루 부리 Beta"/>
              </a:rPr>
              <a:t>사진</a:t>
            </a:r>
            <a:endParaRPr lang="en-US" altLang="ko-KR" sz="1400" dirty="0">
              <a:solidFill>
                <a:srgbClr val="000000"/>
              </a:solidFill>
              <a:ea typeface="마루 부리 Beta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kumimoji="0" lang="ko-KR" altLang="en-US" sz="1400" i="0" u="none" strike="noStrike" kern="1200" cap="none" spc="0" normalizeH="0" baseline="0" dirty="0" err="1">
                <a:solidFill>
                  <a:srgbClr val="000000"/>
                </a:solidFill>
                <a:ea typeface="마루 부리 Beta"/>
                <a:cs typeface="마루 부리 Beta"/>
              </a:rPr>
              <a:t>아스트로니어</a:t>
            </a:r>
            <a:r>
              <a:rPr kumimoji="0" lang="ko-KR" altLang="en-US" sz="1400" i="0" u="none" strike="noStrike" kern="1200" cap="none" spc="0" normalizeH="0" baseline="0" dirty="0">
                <a:solidFill>
                  <a:srgbClr val="000000"/>
                </a:solidFill>
                <a:ea typeface="마루 부리 Beta"/>
                <a:cs typeface="마루 부리 Beta"/>
              </a:rPr>
              <a:t> </a:t>
            </a:r>
            <a:endParaRPr kumimoji="0" lang="en-US" altLang="ko-KR" sz="1400" i="0" u="none" strike="noStrike" kern="1200" cap="none" spc="0" normalizeH="0" baseline="0" dirty="0">
              <a:solidFill>
                <a:srgbClr val="000000"/>
              </a:solidFill>
              <a:ea typeface="마루 부리 Beta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>
                <a:solidFill>
                  <a:srgbClr val="000000"/>
                </a:solidFill>
                <a:ea typeface="마루 부리 Beta"/>
                <a:cs typeface="마루 부리 Beta"/>
              </a:rPr>
              <a:t>리그 오브 레전드</a:t>
            </a:r>
            <a:endParaRPr lang="en-US" altLang="ko-KR" sz="1400" dirty="0">
              <a:solidFill>
                <a:srgbClr val="000000"/>
              </a:solidFill>
              <a:ea typeface="마루 부리 Beta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 err="1" smtClean="0">
                <a:solidFill>
                  <a:srgbClr val="000000"/>
                </a:solidFill>
                <a:ea typeface="마루 부리 Beta"/>
                <a:cs typeface="마루 부리 Beta"/>
              </a:rPr>
              <a:t>유니티</a:t>
            </a:r>
            <a:endParaRPr lang="ko-KR" altLang="en-US" sz="1400" dirty="0">
              <a:solidFill>
                <a:srgbClr val="000000"/>
              </a:solidFill>
              <a:ea typeface="마루 부리 Beta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 err="1">
                <a:solidFill>
                  <a:srgbClr val="000000"/>
                </a:solidFill>
                <a:ea typeface="마루 부리 Beta"/>
                <a:cs typeface="마루 부리 Beta"/>
              </a:rPr>
              <a:t>스윗</a:t>
            </a: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 err="1">
                <a:solidFill>
                  <a:srgbClr val="000000"/>
                </a:solidFill>
                <a:ea typeface="마루 부리 Beta"/>
                <a:cs typeface="마루 부리 Beta"/>
              </a:rPr>
              <a:t>깃허브</a:t>
            </a:r>
            <a:endParaRPr lang="ko-KR" altLang="en-US" sz="1400" dirty="0">
              <a:solidFill>
                <a:srgbClr val="000000"/>
              </a:solidFill>
              <a:ea typeface="마루 부리 Beta"/>
              <a:cs typeface="마루 부리 Beta"/>
            </a:endParaRP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>
                <a:solidFill>
                  <a:srgbClr val="000000"/>
                </a:solidFill>
                <a:ea typeface="마루 부리 Beta"/>
                <a:cs typeface="마루 부리 Beta"/>
              </a:rPr>
              <a:t>3d </a:t>
            </a:r>
            <a:r>
              <a:rPr lang="ko-KR" altLang="en-US" sz="1400" dirty="0" err="1">
                <a:solidFill>
                  <a:srgbClr val="000000"/>
                </a:solidFill>
                <a:ea typeface="마루 부리 Beta"/>
                <a:cs typeface="마루 부리 Beta"/>
              </a:rPr>
              <a:t>max</a:t>
            </a: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r>
              <a:rPr lang="ko-KR" altLang="en-US" sz="1400" dirty="0" err="1">
                <a:solidFill>
                  <a:srgbClr val="000000"/>
                </a:solidFill>
                <a:ea typeface="마루 부리 Beta"/>
                <a:cs typeface="마루 부리 Beta"/>
              </a:rPr>
              <a:t>zbrush</a:t>
            </a:r>
          </a:p>
          <a:p>
            <a:pPr marL="342900" indent="-342900">
              <a:spcBef>
                <a:spcPct val="0"/>
              </a:spcBef>
              <a:buAutoNum type="arabicPeriod"/>
              <a:defRPr/>
            </a:pPr>
            <a:endParaRPr lang="en-US" altLang="ko-KR" sz="1400" dirty="0">
              <a:solidFill>
                <a:srgbClr val="000000"/>
              </a:solidFill>
              <a:ea typeface="마루 부리 Beta"/>
              <a:cs typeface="마루 부리 Beta"/>
            </a:endParaRPr>
          </a:p>
        </p:txBody>
      </p:sp>
    </p:spTree>
    <p:extLst>
      <p:ext uri="{BB962C8B-B14F-4D97-AF65-F5344CB8AC3E}">
        <p14:creationId xmlns:p14="http://schemas.microsoft.com/office/powerpoint/2010/main" val="125603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8258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목차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A2D4A9-E4C9-43E1-833A-7E0DFF5D4F34}"/>
              </a:ext>
            </a:extLst>
          </p:cNvPr>
          <p:cNvSpPr/>
          <p:nvPr/>
        </p:nvSpPr>
        <p:spPr>
          <a:xfrm>
            <a:off x="526938" y="1358788"/>
            <a:ext cx="823531" cy="735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704779" y="1375620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87E0D8A-DD27-4A53-A279-753B49A4E136}"/>
              </a:ext>
            </a:extLst>
          </p:cNvPr>
          <p:cNvSpPr/>
          <p:nvPr/>
        </p:nvSpPr>
        <p:spPr>
          <a:xfrm>
            <a:off x="526938" y="2678289"/>
            <a:ext cx="823531" cy="73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715413" y="2705459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15329A-A686-4974-A482-CF46E001D756}"/>
              </a:ext>
            </a:extLst>
          </p:cNvPr>
          <p:cNvSpPr/>
          <p:nvPr/>
        </p:nvSpPr>
        <p:spPr>
          <a:xfrm>
            <a:off x="526938" y="3997790"/>
            <a:ext cx="823531" cy="7358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715413" y="4024960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87E0D8A-DD27-4A53-A279-753B49A4E136}"/>
              </a:ext>
            </a:extLst>
          </p:cNvPr>
          <p:cNvSpPr/>
          <p:nvPr/>
        </p:nvSpPr>
        <p:spPr>
          <a:xfrm>
            <a:off x="6376340" y="1358788"/>
            <a:ext cx="823531" cy="73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6556800" y="1385958"/>
            <a:ext cx="410690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215329A-A686-4974-A482-CF46E001D756}"/>
              </a:ext>
            </a:extLst>
          </p:cNvPr>
          <p:cNvSpPr/>
          <p:nvPr/>
        </p:nvSpPr>
        <p:spPr>
          <a:xfrm>
            <a:off x="6376340" y="2678289"/>
            <a:ext cx="823531" cy="7358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6556800" y="2705459"/>
            <a:ext cx="41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FA2D4A9-E4C9-43E1-833A-7E0DFF5D4F34}"/>
              </a:ext>
            </a:extLst>
          </p:cNvPr>
          <p:cNvSpPr/>
          <p:nvPr/>
        </p:nvSpPr>
        <p:spPr>
          <a:xfrm>
            <a:off x="526938" y="5317291"/>
            <a:ext cx="823531" cy="735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696764" y="5334123"/>
            <a:ext cx="41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A2D4A9-E4C9-43E1-833A-7E0DFF5D4F34}"/>
              </a:ext>
            </a:extLst>
          </p:cNvPr>
          <p:cNvSpPr/>
          <p:nvPr/>
        </p:nvSpPr>
        <p:spPr>
          <a:xfrm>
            <a:off x="6376340" y="3997790"/>
            <a:ext cx="823531" cy="735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6546166" y="4014622"/>
            <a:ext cx="41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7E0D8A-DD27-4A53-A279-753B49A4E136}"/>
              </a:ext>
            </a:extLst>
          </p:cNvPr>
          <p:cNvSpPr/>
          <p:nvPr/>
        </p:nvSpPr>
        <p:spPr>
          <a:xfrm>
            <a:off x="6376340" y="5317291"/>
            <a:ext cx="823531" cy="73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6556800" y="5344461"/>
            <a:ext cx="410690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883813" y="1474725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latin typeface="+mn-ea"/>
              </a:rPr>
              <a:t>시장 환경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897636" y="2815381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latin typeface="+mn-ea"/>
              </a:rPr>
              <a:t>게임 소개</a:t>
            </a:r>
            <a:endParaRPr lang="ko-KR" altLang="en-US" sz="2400" spc="-3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887002" y="4112517"/>
            <a:ext cx="2198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latin typeface="+mn-ea"/>
              </a:rPr>
              <a:t>타 게임과의 차이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887002" y="5444648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latin typeface="+mn-ea"/>
              </a:rPr>
              <a:t>개발 환경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7739023" y="1454181"/>
            <a:ext cx="246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latin typeface="+mn-ea"/>
              </a:rPr>
              <a:t>개발에 사용할 기술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7739023" y="2778836"/>
            <a:ext cx="3801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latin typeface="+mn-ea"/>
              </a:rPr>
              <a:t>역할 분담 및 개인 별 준비 현황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7728389" y="4135485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latin typeface="+mn-ea"/>
              </a:rPr>
              <a:t>일정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7739023" y="5444647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latin typeface="+mn-ea"/>
              </a:rPr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23936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시장 환경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329610" y="5545580"/>
            <a:ext cx="11943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최근의 </a:t>
            </a:r>
            <a:r>
              <a:rPr lang="ko-KR" altLang="en-US" sz="20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통계에서  보듯이 </a:t>
            </a:r>
            <a:r>
              <a:rPr lang="ko-KR" altLang="en-US" sz="20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시뮬레이션 장르는 </a:t>
            </a:r>
            <a:r>
              <a:rPr lang="ko-KR" altLang="en-US" sz="20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다른 </a:t>
            </a:r>
            <a:r>
              <a:rPr lang="ko-KR" altLang="en-US" sz="20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장르에  비해 </a:t>
            </a:r>
            <a:r>
              <a:rPr lang="ko-KR" altLang="en-US" sz="20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높은  수익률을  보이고  있으며</a:t>
            </a:r>
            <a:endParaRPr lang="en-US" altLang="ko-KR" sz="2000" spc="-3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시장의  </a:t>
            </a:r>
            <a:r>
              <a:rPr lang="ko-KR" altLang="en-US" sz="20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일시적인 </a:t>
            </a:r>
            <a:r>
              <a:rPr lang="ko-KR" altLang="en-US" sz="20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변동이  보이지만</a:t>
            </a:r>
            <a:r>
              <a:rPr lang="en-US" altLang="ko-KR" sz="20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 </a:t>
            </a:r>
            <a:r>
              <a:rPr lang="en-US" altLang="ko-KR" sz="20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장기적으로는  </a:t>
            </a:r>
            <a:r>
              <a:rPr lang="ko-KR" altLang="en-US" sz="20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시뮬레이션 </a:t>
            </a:r>
            <a:r>
              <a:rPr lang="ko-KR" altLang="en-US" sz="20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게임이  높은  관심을  </a:t>
            </a:r>
            <a:r>
              <a:rPr lang="ko-KR" altLang="en-US" sz="20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받고 </a:t>
            </a:r>
            <a:r>
              <a:rPr lang="ko-KR" altLang="en-US" sz="20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지속적으로  성장할  </a:t>
            </a:r>
            <a:r>
              <a:rPr lang="ko-KR" altLang="en-US" sz="20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것으로 </a:t>
            </a:r>
            <a:r>
              <a:rPr lang="ko-KR" altLang="en-US" sz="20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판단되어</a:t>
            </a:r>
            <a:endParaRPr lang="en-US" altLang="ko-KR" sz="2000" spc="-3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이러한 </a:t>
            </a:r>
            <a:r>
              <a:rPr lang="ko-KR" altLang="en-US" sz="20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전망을  바탕으로  전략  시뮬레이션  장르를  </a:t>
            </a:r>
            <a:r>
              <a:rPr lang="ko-KR" altLang="en-US" sz="20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선택했다</a:t>
            </a:r>
            <a:r>
              <a:rPr lang="en-US" altLang="ko-KR" sz="20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0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23" y="1285303"/>
            <a:ext cx="10526868" cy="366177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91439" y="1506422"/>
            <a:ext cx="12020906" cy="3914513"/>
            <a:chOff x="91439" y="1506422"/>
            <a:chExt cx="12020906" cy="391451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" y="1514407"/>
              <a:ext cx="5822501" cy="336045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3941" y="1506422"/>
              <a:ext cx="6198404" cy="336844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314329-C635-4D26-B07F-D3530E7FDACB}"/>
                </a:ext>
              </a:extLst>
            </p:cNvPr>
            <p:cNvSpPr txBox="1"/>
            <p:nvPr/>
          </p:nvSpPr>
          <p:spPr>
            <a:xfrm>
              <a:off x="2225874" y="5051603"/>
              <a:ext cx="1553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300" dirty="0" smtClean="0">
                  <a:latin typeface="+mn-ea"/>
                </a:rPr>
                <a:t>시뮬레이션  장르</a:t>
              </a:r>
              <a:endParaRPr lang="ko-KR" altLang="en-US" spc="-300" dirty="0"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314329-C635-4D26-B07F-D3530E7FDACB}"/>
                </a:ext>
              </a:extLst>
            </p:cNvPr>
            <p:cNvSpPr txBox="1"/>
            <p:nvPr/>
          </p:nvSpPr>
          <p:spPr>
            <a:xfrm>
              <a:off x="8524868" y="5051603"/>
              <a:ext cx="976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300" dirty="0" smtClean="0">
                  <a:latin typeface="+mn-ea"/>
                </a:rPr>
                <a:t>전략  장르</a:t>
              </a:r>
              <a:endParaRPr lang="ko-KR" altLang="en-US" spc="-3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55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971" y="854124"/>
            <a:ext cx="4680975" cy="4680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31" y="835707"/>
            <a:ext cx="5324708" cy="52312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65040" y="5351038"/>
            <a:ext cx="554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>
                <a:latin typeface="+mn-ea"/>
              </a:rPr>
              <a:t>필드에 있는 자원을 직접 채취해서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65040" y="5751148"/>
            <a:ext cx="554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>
                <a:latin typeface="+mn-ea"/>
              </a:rPr>
              <a:t>보유한 자원을 이용해 기지를 업그레이드 시킨다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소개</a:t>
            </a:r>
            <a:endParaRPr lang="en-US" altLang="ko-KR" sz="28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4022624" y="5432179"/>
            <a:ext cx="9644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>
                <a:latin typeface="+mn-ea"/>
              </a:rPr>
              <a:t>적의 공격을 방어하는 </a:t>
            </a:r>
            <a:r>
              <a:rPr lang="ko-KR" altLang="en-US" sz="2000" spc="-300" dirty="0" err="1">
                <a:latin typeface="+mn-ea"/>
              </a:rPr>
              <a:t>포탑</a:t>
            </a:r>
            <a:r>
              <a:rPr lang="en-US" altLang="ko-KR" sz="2000" spc="-300" dirty="0">
                <a:latin typeface="+mn-ea"/>
              </a:rPr>
              <a:t>,</a:t>
            </a:r>
            <a:r>
              <a:rPr lang="ko-KR" altLang="en-US" sz="2000" spc="-300" dirty="0">
                <a:latin typeface="+mn-ea"/>
              </a:rPr>
              <a:t> 적을 공격하는 </a:t>
            </a:r>
            <a:r>
              <a:rPr lang="ko-KR" altLang="en-US" sz="2000" spc="-300" dirty="0" err="1">
                <a:latin typeface="+mn-ea"/>
              </a:rPr>
              <a:t>포탑을</a:t>
            </a:r>
            <a:r>
              <a:rPr lang="ko-KR" altLang="en-US" sz="2000" spc="-300" dirty="0">
                <a:latin typeface="+mn-ea"/>
              </a:rPr>
              <a:t> 건설해</a:t>
            </a:r>
            <a:endParaRPr lang="en-US" altLang="ko-KR" sz="2000" spc="-300" dirty="0">
              <a:latin typeface="+mn-ea"/>
            </a:endParaRPr>
          </a:p>
          <a:p>
            <a:pPr algn="ctr"/>
            <a:r>
              <a:rPr lang="en-US" altLang="ko-KR" sz="2000" spc="-300" dirty="0">
                <a:latin typeface="+mn-ea"/>
              </a:rPr>
              <a:t>10</a:t>
            </a:r>
            <a:r>
              <a:rPr lang="ko-KR" altLang="en-US" sz="2000" spc="-300" dirty="0">
                <a:latin typeface="+mn-ea"/>
              </a:rPr>
              <a:t>웨이브 를 버티거나 적의 기지를 파괴하면 승리한다</a:t>
            </a:r>
            <a:r>
              <a:rPr lang="en-US" altLang="ko-KR" sz="2000" spc="-300" dirty="0">
                <a:latin typeface="+mn-ea"/>
              </a:rPr>
              <a:t>.</a:t>
            </a:r>
            <a:endParaRPr lang="ko-KR" altLang="en-US" sz="2000" spc="-3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781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소개</a:t>
            </a:r>
            <a:endParaRPr lang="en-US" altLang="ko-KR" sz="28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103121" y="1635187"/>
            <a:ext cx="7922029" cy="2493819"/>
            <a:chOff x="2044931" y="1036670"/>
            <a:chExt cx="7922029" cy="2493819"/>
          </a:xfrm>
        </p:grpSpPr>
        <p:sp>
          <p:nvSpPr>
            <p:cNvPr id="2" name="직사각형 1"/>
            <p:cNvSpPr/>
            <p:nvPr/>
          </p:nvSpPr>
          <p:spPr>
            <a:xfrm>
              <a:off x="4580312" y="1036670"/>
              <a:ext cx="2693324" cy="8312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목표</a:t>
              </a:r>
            </a:p>
          </p:txBody>
        </p:sp>
        <p:cxnSp>
          <p:nvCxnSpPr>
            <p:cNvPr id="5" name="직선 화살표 연결선 4"/>
            <p:cNvCxnSpPr>
              <a:endCxn id="15" idx="0"/>
            </p:cNvCxnSpPr>
            <p:nvPr/>
          </p:nvCxnSpPr>
          <p:spPr>
            <a:xfrm flipH="1">
              <a:off x="3391593" y="1867943"/>
              <a:ext cx="1188720" cy="831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>
              <a:endCxn id="16" idx="0"/>
            </p:cNvCxnSpPr>
            <p:nvPr/>
          </p:nvCxnSpPr>
          <p:spPr>
            <a:xfrm>
              <a:off x="7273636" y="1867943"/>
              <a:ext cx="1346662" cy="831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2044931" y="2699216"/>
              <a:ext cx="2693324" cy="8312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웨이브 방어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273636" y="2699216"/>
              <a:ext cx="2693324" cy="8312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기지 공격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679705" y="4669394"/>
            <a:ext cx="5540155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spc="-300" dirty="0">
                <a:latin typeface="+mn-ea"/>
              </a:rPr>
              <a:t>일정 시간 마다 오는 적의 공격을 방어한다</a:t>
            </a:r>
            <a:r>
              <a:rPr lang="en-US" altLang="ko-KR" sz="2000" spc="-300" dirty="0">
                <a:latin typeface="+mn-ea"/>
              </a:rPr>
              <a:t>.</a:t>
            </a:r>
          </a:p>
          <a:p>
            <a:pPr algn="ctr"/>
            <a:r>
              <a:rPr lang="ko-KR" altLang="en-US" sz="2000" spc="-300" dirty="0">
                <a:latin typeface="+mn-ea"/>
              </a:rPr>
              <a:t>플레이어의 발전 정도에 따라 적의 공격이 강해진다</a:t>
            </a:r>
            <a:r>
              <a:rPr lang="en-US" altLang="ko-KR" sz="2000" spc="-300" dirty="0">
                <a:latin typeface="+mn-ea"/>
              </a:rPr>
              <a:t>.</a:t>
            </a:r>
          </a:p>
          <a:p>
            <a:pPr algn="ctr"/>
            <a:r>
              <a:rPr lang="en-US" altLang="ko-KR" sz="2000" spc="-300" dirty="0">
                <a:latin typeface="+mn-ea"/>
              </a:rPr>
              <a:t>4, 7, 10</a:t>
            </a:r>
            <a:r>
              <a:rPr lang="ko-KR" altLang="en-US" sz="2000" spc="-300" dirty="0">
                <a:latin typeface="+mn-ea"/>
              </a:rPr>
              <a:t>웨이브에는 스페셜 웨이브가 존재한다</a:t>
            </a:r>
            <a:r>
              <a:rPr lang="en-US" altLang="ko-KR" sz="2000" spc="-300" dirty="0">
                <a:latin typeface="+mn-ea"/>
              </a:rPr>
              <a:t>.</a:t>
            </a:r>
          </a:p>
          <a:p>
            <a:pPr algn="ctr"/>
            <a:r>
              <a:rPr lang="ko-KR" altLang="en-US" sz="2000" spc="-300" dirty="0">
                <a:latin typeface="+mn-ea"/>
              </a:rPr>
              <a:t>모든  웨이브에서  방어를 성공하면  승리한다</a:t>
            </a:r>
            <a:r>
              <a:rPr lang="en-US" altLang="ko-KR" sz="2000" spc="-300" dirty="0">
                <a:latin typeface="+mn-ea"/>
              </a:rPr>
              <a:t>.</a:t>
            </a:r>
            <a:endParaRPr lang="ko-KR" altLang="en-US" sz="2000" spc="-3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5908410" y="4669393"/>
            <a:ext cx="55401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>
                <a:latin typeface="+mn-ea"/>
              </a:rPr>
              <a:t>공격 </a:t>
            </a:r>
            <a:r>
              <a:rPr lang="ko-KR" altLang="en-US" sz="2000" spc="-300" dirty="0" err="1">
                <a:latin typeface="+mn-ea"/>
              </a:rPr>
              <a:t>포탑에서</a:t>
            </a:r>
            <a:r>
              <a:rPr lang="ko-KR" altLang="en-US" sz="2000" spc="-300" dirty="0">
                <a:latin typeface="+mn-ea"/>
              </a:rPr>
              <a:t> 생성된 유닛으로 적의 </a:t>
            </a:r>
            <a:r>
              <a:rPr lang="ko-KR" altLang="en-US" sz="2000" spc="-300">
                <a:latin typeface="+mn-ea"/>
              </a:rPr>
              <a:t>기지를 공격한다</a:t>
            </a:r>
            <a:r>
              <a:rPr lang="en-US" altLang="ko-KR" sz="2000" spc="-300">
                <a:latin typeface="+mn-ea"/>
              </a:rPr>
              <a:t>.</a:t>
            </a:r>
          </a:p>
          <a:p>
            <a:pPr algn="ctr"/>
            <a:r>
              <a:rPr lang="ko-KR" altLang="en-US" sz="2000" spc="-300">
                <a:latin typeface="+mn-ea"/>
              </a:rPr>
              <a:t>연구를 통해 유닛을 업그레이드한다</a:t>
            </a:r>
            <a:r>
              <a:rPr lang="en-US" altLang="ko-KR" sz="2000" spc="-300">
                <a:latin typeface="+mn-ea"/>
              </a:rPr>
              <a:t>.</a:t>
            </a:r>
          </a:p>
          <a:p>
            <a:pPr algn="ctr"/>
            <a:r>
              <a:rPr lang="ko-KR" altLang="en-US" sz="2000" spc="-300">
                <a:latin typeface="+mn-ea"/>
              </a:rPr>
              <a:t>적의 모든 기지를 파괴하면 승리한다</a:t>
            </a:r>
            <a:r>
              <a:rPr lang="en-US" altLang="ko-KR" sz="2000" spc="-300">
                <a:latin typeface="+mn-ea"/>
              </a:rPr>
              <a:t>.</a:t>
            </a:r>
            <a:endParaRPr lang="ko-KR" altLang="en-US" sz="2000" spc="-3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95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소개</a:t>
            </a:r>
            <a:endParaRPr lang="en-US" altLang="ko-KR" sz="28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329610" y="1445342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시작</a:t>
            </a:r>
            <a:endParaRPr lang="en-US" altLang="ko-KR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330474" y="1445342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자원 채취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4331337" y="1445342"/>
            <a:ext cx="2108791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포탑</a:t>
            </a:r>
            <a:r>
              <a:rPr lang="ko-KR" altLang="en-US" dirty="0"/>
              <a:t> 건설 및 연구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6832626" y="1445342"/>
            <a:ext cx="2336102" cy="747252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일정 시간 후 방어</a:t>
            </a:r>
          </a:p>
        </p:txBody>
      </p:sp>
      <p:cxnSp>
        <p:nvCxnSpPr>
          <p:cNvPr id="5" name="직선 화살표 연결선 4"/>
          <p:cNvCxnSpPr>
            <a:stCxn id="2" idx="3"/>
            <a:endCxn id="6" idx="1"/>
          </p:cNvCxnSpPr>
          <p:nvPr/>
        </p:nvCxnSpPr>
        <p:spPr>
          <a:xfrm>
            <a:off x="1976284" y="1818968"/>
            <a:ext cx="354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3977148" y="1818968"/>
            <a:ext cx="3541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7" idx="3"/>
            <a:endCxn id="8" idx="1"/>
          </p:cNvCxnSpPr>
          <p:nvPr/>
        </p:nvCxnSpPr>
        <p:spPr>
          <a:xfrm>
            <a:off x="6440128" y="1818968"/>
            <a:ext cx="392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/>
          <p:cNvSpPr/>
          <p:nvPr/>
        </p:nvSpPr>
        <p:spPr>
          <a:xfrm>
            <a:off x="6453061" y="3193783"/>
            <a:ext cx="3015404" cy="1238899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r>
              <a:rPr lang="ko-KR" altLang="en-US" dirty="0"/>
              <a:t>웨이브 후</a:t>
            </a:r>
            <a:endParaRPr lang="en-US" altLang="ko-KR" dirty="0"/>
          </a:p>
          <a:p>
            <a:pPr algn="ctr"/>
            <a:r>
              <a:rPr lang="ko-KR" altLang="en-US" dirty="0"/>
              <a:t>생존 및 섬멸</a:t>
            </a:r>
          </a:p>
        </p:txBody>
      </p:sp>
      <p:cxnSp>
        <p:nvCxnSpPr>
          <p:cNvPr id="17" name="직선 화살표 연결선 16"/>
          <p:cNvCxnSpPr>
            <a:cxnSpLocks/>
          </p:cNvCxnSpPr>
          <p:nvPr/>
        </p:nvCxnSpPr>
        <p:spPr>
          <a:xfrm>
            <a:off x="7960763" y="2559606"/>
            <a:ext cx="0" cy="616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5" idx="1"/>
            <a:endCxn id="6" idx="2"/>
          </p:cNvCxnSpPr>
          <p:nvPr/>
        </p:nvCxnSpPr>
        <p:spPr>
          <a:xfrm rot="10800000">
            <a:off x="3153811" y="2192595"/>
            <a:ext cx="3299250" cy="16206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7182250" y="5105069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승리</a:t>
            </a:r>
            <a:endParaRPr lang="en-US" altLang="ko-KR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023638" y="3439606"/>
            <a:ext cx="1646674" cy="7472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패배</a:t>
            </a:r>
            <a:endParaRPr lang="en-US" altLang="ko-KR" dirty="0"/>
          </a:p>
        </p:txBody>
      </p:sp>
      <p:cxnSp>
        <p:nvCxnSpPr>
          <p:cNvPr id="26" name="직선 화살표 연결선 25"/>
          <p:cNvCxnSpPr>
            <a:stCxn id="15" idx="2"/>
            <a:endCxn id="23" idx="0"/>
          </p:cNvCxnSpPr>
          <p:nvPr/>
        </p:nvCxnSpPr>
        <p:spPr>
          <a:xfrm>
            <a:off x="7978692" y="4432682"/>
            <a:ext cx="8966" cy="67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5" idx="3"/>
            <a:endCxn id="24" idx="1"/>
          </p:cNvCxnSpPr>
          <p:nvPr/>
        </p:nvCxnSpPr>
        <p:spPr>
          <a:xfrm flipV="1">
            <a:off x="9468465" y="3813232"/>
            <a:ext cx="5551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663295" y="3421677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504324" y="3448571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102435" y="458652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408980" y="2221052"/>
            <a:ext cx="3060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방어 중 자원 채취 및 </a:t>
            </a:r>
            <a:r>
              <a:rPr lang="ko-KR" altLang="en-US" sz="1600" dirty="0" err="1"/>
              <a:t>건설가능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169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912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타 게임과의 차이점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77800" y="1373448"/>
            <a:ext cx="6100618" cy="5176982"/>
            <a:chOff x="548466" y="1297466"/>
            <a:chExt cx="5344160" cy="445008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4880E38-0FAA-4438-8AB2-6699E31A94C1}"/>
                </a:ext>
              </a:extLst>
            </p:cNvPr>
            <p:cNvGrpSpPr/>
            <p:nvPr/>
          </p:nvGrpSpPr>
          <p:grpSpPr>
            <a:xfrm>
              <a:off x="548466" y="1297466"/>
              <a:ext cx="5344160" cy="4450080"/>
              <a:chOff x="548466" y="1297466"/>
              <a:chExt cx="5344160" cy="4450080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88DAF014-91EB-46ED-A066-52758E9E050B}"/>
                  </a:ext>
                </a:extLst>
              </p:cNvPr>
              <p:cNvSpPr/>
              <p:nvPr/>
            </p:nvSpPr>
            <p:spPr>
              <a:xfrm>
                <a:off x="548466" y="1297466"/>
                <a:ext cx="5344160" cy="4450080"/>
              </a:xfrm>
              <a:prstGeom prst="roundRect">
                <a:avLst>
                  <a:gd name="adj" fmla="val 12329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A593D5-501E-457D-A8CA-AB659DA69256}"/>
                  </a:ext>
                </a:extLst>
              </p:cNvPr>
              <p:cNvSpPr txBox="1"/>
              <p:nvPr/>
            </p:nvSpPr>
            <p:spPr>
              <a:xfrm>
                <a:off x="2682664" y="2043885"/>
                <a:ext cx="2122925" cy="449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 err="1">
                    <a:solidFill>
                      <a:schemeClr val="bg1"/>
                    </a:solidFill>
                  </a:rPr>
                  <a:t>아스트로니어</a:t>
                </a:r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27385C-4021-4E81-9927-7001CEA3757F}"/>
                  </a:ext>
                </a:extLst>
              </p:cNvPr>
              <p:cNvSpPr txBox="1"/>
              <p:nvPr/>
            </p:nvSpPr>
            <p:spPr>
              <a:xfrm>
                <a:off x="548466" y="2992644"/>
                <a:ext cx="5344160" cy="2079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지표면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/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지하의 자원을 채취하여 발전하는 것이 주 목적</a:t>
                </a:r>
                <a:endPara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자원을 이용해 설비를 건설하여 기지의 기능을 발전</a:t>
                </a:r>
                <a:endPara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도구 제작 및 생물 연구를 통해 상위 도구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건물을 해금하는 등 생존과 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탐색</a:t>
                </a:r>
                <a:endParaRPr lang="en-US" altLang="ko-KR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 algn="just">
                  <a:lnSpc>
                    <a:spcPct val="120000"/>
                  </a:lnSpc>
                  <a:buFontTx/>
                  <a:buChar char="-"/>
                </a:pPr>
                <a:endPara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en-US" altLang="ko-KR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-&gt; 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확실한 목표가 없다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en-US" altLang="ko-KR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en-US" altLang="ko-KR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-&gt; 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생존게임인데 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위기감이 없다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</a:p>
            </p:txBody>
          </p:sp>
        </p:grp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926" y="1592469"/>
              <a:ext cx="1295893" cy="1295893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076" y="1036670"/>
            <a:ext cx="5652924" cy="31819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937" y="4314304"/>
            <a:ext cx="1616481" cy="24392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7247" y="4314305"/>
            <a:ext cx="1607006" cy="243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Swit - Google Play 앱">
            <a:extLst>
              <a:ext uri="{FF2B5EF4-FFF2-40B4-BE49-F238E27FC236}">
                <a16:creationId xmlns:a16="http://schemas.microsoft.com/office/drawing/2014/main" id="{A33C1349-E6F7-A6B0-C481-1E5CF8F1B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765" y="3072290"/>
            <a:ext cx="1277545" cy="1263658"/>
          </a:xfrm>
          <a:prstGeom prst="rect">
            <a:avLst/>
          </a:prstGeom>
        </p:spPr>
      </p:pic>
      <p:pic>
        <p:nvPicPr>
          <p:cNvPr id="1026" name="Picture 2" descr="i0.wp.com/d15haboszopus7.cloudfront.net/wp-cont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799" y="3178027"/>
            <a:ext cx="949677" cy="94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0" y="831273"/>
            <a:ext cx="12192000" cy="273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https://cdn.discordapp.com/attachments/1124642447922827336/1168172392170922004/mf4PMrVqvy9KVUQAAAAASUVORK5CYII.png?ex=6550cc51&amp;is=653e5751&amp;hm=960c21fd45c1af4e93c402b439d31f5b70b5c5b3f3dda7a021e80394fc6de043&amp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546" y="3178027"/>
            <a:ext cx="1008701" cy="100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A2099B-F19F-4235-B59B-48EB888DA1AD}"/>
              </a:ext>
            </a:extLst>
          </p:cNvPr>
          <p:cNvSpPr/>
          <p:nvPr/>
        </p:nvSpPr>
        <p:spPr>
          <a:xfrm>
            <a:off x="2979416" y="4110955"/>
            <a:ext cx="13964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rPr>
              <a:t>3Ds Max</a:t>
            </a:r>
            <a:endParaRPr lang="ko-KR" altLang="en-US" sz="200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ea typeface="한컴 윤고딕 72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421154" y="4135893"/>
            <a:ext cx="11551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rPr>
              <a:t>GitHub</a:t>
            </a:r>
            <a:endParaRPr lang="ko-KR" altLang="en-US" sz="200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ea typeface="한컴 윤고딕 72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환경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AA2B23-A0BF-449A-B421-78EFB7039076}"/>
              </a:ext>
            </a:extLst>
          </p:cNvPr>
          <p:cNvSpPr/>
          <p:nvPr/>
        </p:nvSpPr>
        <p:spPr>
          <a:xfrm>
            <a:off x="1153720" y="4127704"/>
            <a:ext cx="9395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rPr>
              <a:t>Unity</a:t>
            </a:r>
            <a:endParaRPr lang="ko-KR" altLang="en-US" sz="200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ea typeface="한컴 윤고딕 720"/>
            </a:endParaRPr>
          </a:p>
        </p:txBody>
      </p:sp>
      <p:pic>
        <p:nvPicPr>
          <p:cNvPr id="2050" name="Picture 2" descr="https://cdn.discordapp.com/attachments/1124642447922827336/1168171988263653497/wzdlLGb469AfjaUs0dK0cw4P6DnZGh5Hckap0QuMUxSNNdNaYq1VKrtdPtI87y2g5kfZezG6L76WUUjCIIgCIIgCIIgCIIgCIIgCIIgCIIgCIKog38JN6zRZmEMiAAAAABJRU5ErkJggg.png?ex=6550cbf1&amp;is=653e56f1&amp;hm=e493f5f09fe8ca6dcb1954a32838357714b4c2b37d5b60980967ea2d1964196b&amp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164" y="3317742"/>
            <a:ext cx="714133" cy="71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.discordapp.com/attachments/1124642447922827336/1168172262218805348/1200px-Font_Awesome_5_brands_github.png?ex=6550cc32&amp;is=653e5732&amp;hm=fac2ade85ca7928e780e1caffe3a94bcfc7f89ab150e0e2a0353a0207b34b86e&amp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024" y="3246568"/>
            <a:ext cx="760588" cy="78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A2099B-F19F-4235-B59B-48EB888DA1AD}"/>
              </a:ext>
            </a:extLst>
          </p:cNvPr>
          <p:cNvSpPr/>
          <p:nvPr/>
        </p:nvSpPr>
        <p:spPr>
          <a:xfrm>
            <a:off x="5384497" y="4135893"/>
            <a:ext cx="82475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>
              <a:defRPr lang="ko-KR" altLang="en-US"/>
            </a:pPr>
            <a:r>
              <a:rPr lang="en-US" altLang="ko-KR" sz="2000" dirty="0" err="1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</a:rPr>
              <a:t>Swit</a:t>
            </a:r>
            <a:endParaRPr lang="ko-KR" dirty="0" err="1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A2099B-F19F-4235-B59B-48EB888DA1AD}"/>
              </a:ext>
            </a:extLst>
          </p:cNvPr>
          <p:cNvSpPr/>
          <p:nvPr/>
        </p:nvSpPr>
        <p:spPr>
          <a:xfrm>
            <a:off x="9576588" y="4110955"/>
            <a:ext cx="1172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2000" dirty="0" err="1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rPr>
              <a:t>ZBrush</a:t>
            </a:r>
            <a:endParaRPr lang="ko-KR" altLang="en-US" sz="200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ea typeface="한컴 윤고딕 720"/>
            </a:endParaRPr>
          </a:p>
        </p:txBody>
      </p:sp>
    </p:spTree>
    <p:extLst>
      <p:ext uri="{BB962C8B-B14F-4D97-AF65-F5344CB8AC3E}">
        <p14:creationId xmlns:p14="http://schemas.microsoft.com/office/powerpoint/2010/main" val="28805591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869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구현할 기술</a:t>
            </a:r>
            <a:endParaRPr lang="ko-KR" altLang="en-US" sz="28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255618" y="2143884"/>
            <a:ext cx="7825849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500" spc="-300" dirty="0">
                <a:latin typeface="+mn-ea"/>
              </a:rPr>
              <a:t>A* </a:t>
            </a:r>
            <a:r>
              <a:rPr lang="ko-KR" altLang="en-US" sz="2500" spc="-300" dirty="0">
                <a:latin typeface="+mn-ea"/>
              </a:rPr>
              <a:t>알고리즘을 이용한 길 </a:t>
            </a:r>
            <a:r>
              <a:rPr lang="ko-KR" altLang="en-US" sz="2500" spc="-300" dirty="0" smtClean="0">
                <a:latin typeface="+mn-ea"/>
              </a:rPr>
              <a:t>찾기</a:t>
            </a:r>
            <a:endParaRPr lang="en-US" altLang="ko-KR" sz="2500" spc="-300" dirty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500" spc="-3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500" spc="-300" dirty="0" err="1">
                <a:latin typeface="+mn-ea"/>
              </a:rPr>
              <a:t>쉐이더</a:t>
            </a:r>
            <a:r>
              <a:rPr lang="ko-KR" altLang="en-US" sz="2500" spc="-300" dirty="0">
                <a:latin typeface="+mn-ea"/>
              </a:rPr>
              <a:t> </a:t>
            </a:r>
            <a:r>
              <a:rPr lang="ko-KR" altLang="en-US" sz="2500" spc="-300" dirty="0" smtClean="0">
                <a:latin typeface="+mn-ea"/>
              </a:rPr>
              <a:t>제작</a:t>
            </a:r>
            <a:endParaRPr lang="en-US" altLang="ko-KR" sz="2500" spc="-3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500" spc="-3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500" spc="-300" dirty="0" smtClean="0">
                <a:latin typeface="+mn-ea"/>
              </a:rPr>
              <a:t>랜덤 지형 생성</a:t>
            </a:r>
            <a:endParaRPr lang="ko-KR" altLang="en-US" sz="2500" spc="-300" dirty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500" spc="-3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500" spc="-300" dirty="0">
                <a:latin typeface="+mn-ea"/>
              </a:rPr>
              <a:t>나만의 맵 만들기</a:t>
            </a:r>
          </a:p>
        </p:txBody>
      </p:sp>
    </p:spTree>
    <p:extLst>
      <p:ext uri="{BB962C8B-B14F-4D97-AF65-F5344CB8AC3E}">
        <p14:creationId xmlns:p14="http://schemas.microsoft.com/office/powerpoint/2010/main" val="271724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329</Words>
  <Application>Microsoft Office PowerPoint</Application>
  <PresentationFormat>와이드스크린</PresentationFormat>
  <Paragraphs>110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나눔스퀘어</vt:lpstr>
      <vt:lpstr>나눔스퀘어 Bold</vt:lpstr>
      <vt:lpstr>마루 부리 Beta</vt:lpstr>
      <vt:lpstr>맑은 고딕</vt:lpstr>
      <vt:lpstr>한컴 윤고딕 720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고 하늘</cp:lastModifiedBy>
  <cp:revision>204</cp:revision>
  <dcterms:created xsi:type="dcterms:W3CDTF">2020-11-18T01:48:02Z</dcterms:created>
  <dcterms:modified xsi:type="dcterms:W3CDTF">2023-11-11T18:34:07Z</dcterms:modified>
  <cp:version/>
</cp:coreProperties>
</file>